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1" r:id="rId3"/>
    <p:sldId id="272" r:id="rId4"/>
    <p:sldId id="256" r:id="rId5"/>
    <p:sldId id="276" r:id="rId6"/>
    <p:sldId id="258" r:id="rId7"/>
    <p:sldId id="273" r:id="rId8"/>
    <p:sldId id="274" r:id="rId9"/>
    <p:sldId id="259" r:id="rId10"/>
    <p:sldId id="268" r:id="rId11"/>
    <p:sldId id="277" r:id="rId12"/>
    <p:sldId id="275" r:id="rId13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dia's" id="{3BD33D61-6E8E-AF40-81D3-25B739BA9F4A}">
          <p14:sldIdLst>
            <p14:sldId id="257"/>
            <p14:sldId id="271"/>
            <p14:sldId id="272"/>
            <p14:sldId id="256"/>
            <p14:sldId id="276"/>
            <p14:sldId id="258"/>
            <p14:sldId id="273"/>
            <p14:sldId id="274"/>
            <p14:sldId id="259"/>
          </p14:sldIdLst>
        </p14:section>
        <p14:section name="Inhoud/presentatie" id="{440DEACB-56E4-0C4F-A110-A83A5B4D3A14}">
          <p14:sldIdLst>
            <p14:sldId id="268"/>
            <p14:sldId id="277"/>
            <p14:sldId id="275"/>
          </p14:sldIdLst>
        </p14:section>
        <p14:section name="Foto's/tabellen" id="{6A55EB7C-B7CD-4A41-811F-3A7C47F43A4E}">
          <p14:sldIdLst/>
        </p14:section>
        <p14:section name="Sluitdia" id="{548199E7-7011-D14A-BFC8-1AD5F3FA63D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759"/>
  </p:normalViewPr>
  <p:slideViewPr>
    <p:cSldViewPr snapToGrid="0" snapToObjects="1">
      <p:cViewPr varScale="1">
        <p:scale>
          <a:sx n="159" d="100"/>
          <a:sy n="159" d="100"/>
        </p:scale>
        <p:origin x="210" y="13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" y="1112401"/>
            <a:ext cx="9127018" cy="403110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937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-1" y="1113657"/>
            <a:ext cx="9144001" cy="4029843"/>
          </a:xfrm>
          <a:prstGeom prst="rect">
            <a:avLst/>
          </a:prstGeom>
          <a:solidFill>
            <a:srgbClr val="289BCC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644" y="190773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82800" y="1486800"/>
            <a:ext cx="7290000" cy="691200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sz="2400" cap="all" baseline="0">
                <a:solidFill>
                  <a:srgbClr val="5F5F5F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000800" y="2134800"/>
            <a:ext cx="7887600" cy="265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84400" indent="-284400" defTabSz="914400">
              <a:lnSpc>
                <a:spcPts val="1850"/>
              </a:lnSpc>
              <a:spcBef>
                <a:spcPts val="1000"/>
              </a:spcBef>
              <a:defRPr sz="1600" baseline="0">
                <a:solidFill>
                  <a:srgbClr val="5F5F5F"/>
                </a:solidFill>
              </a:defRPr>
            </a:lvl1pPr>
            <a:lvl2pPr marL="284400" indent="-284400" defTabSz="914400">
              <a:lnSpc>
                <a:spcPts val="1850"/>
              </a:lnSpc>
              <a:spcBef>
                <a:spcPts val="1000"/>
              </a:spcBef>
              <a:defRPr sz="1600" baseline="0">
                <a:solidFill>
                  <a:srgbClr val="5F5F5F"/>
                </a:solidFill>
              </a:defRPr>
            </a:lvl2pPr>
            <a:lvl3pPr marL="284400" indent="-284400" defTabSz="914400">
              <a:lnSpc>
                <a:spcPts val="1850"/>
              </a:lnSpc>
              <a:spcBef>
                <a:spcPts val="1000"/>
              </a:spcBef>
              <a:defRPr sz="1600" baseline="0">
                <a:solidFill>
                  <a:srgbClr val="5F5F5F"/>
                </a:solidFill>
              </a:defRPr>
            </a:lvl3pPr>
            <a:lvl4pPr marL="284400" indent="-284400" defTabSz="914400">
              <a:lnSpc>
                <a:spcPts val="1850"/>
              </a:lnSpc>
              <a:spcBef>
                <a:spcPts val="1000"/>
              </a:spcBef>
              <a:defRPr sz="1600" baseline="0">
                <a:solidFill>
                  <a:srgbClr val="5F5F5F"/>
                </a:solidFill>
              </a:defRPr>
            </a:lvl4pPr>
            <a:lvl5pPr marL="284400" indent="-284400" defTabSz="914400">
              <a:lnSpc>
                <a:spcPts val="1850"/>
              </a:lnSpc>
              <a:spcBef>
                <a:spcPts val="1000"/>
              </a:spcBef>
              <a:defRPr sz="1600" baseline="0">
                <a:solidFill>
                  <a:srgbClr val="5F5F5F"/>
                </a:solidFill>
              </a:defRPr>
            </a:lvl5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171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-1" y="1113657"/>
            <a:ext cx="9144001" cy="4029843"/>
          </a:xfrm>
          <a:prstGeom prst="rect">
            <a:avLst/>
          </a:prstGeom>
          <a:solidFill>
            <a:srgbClr val="289BCC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12" name="Tijdelijke aanduiding voor inhoud 11"/>
          <p:cNvSpPr>
            <a:spLocks noGrp="1"/>
          </p:cNvSpPr>
          <p:nvPr>
            <p:ph sz="quarter" idx="10"/>
          </p:nvPr>
        </p:nvSpPr>
        <p:spPr>
          <a:xfrm>
            <a:off x="1000800" y="2134800"/>
            <a:ext cx="7887600" cy="265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5F5F5F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smtClean="0"/>
              <a:t>Klik om de modelstijlen te bewerken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logo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12" name="Tijdelijke aanduiding voor inhoud 11"/>
          <p:cNvSpPr>
            <a:spLocks noGrp="1"/>
          </p:cNvSpPr>
          <p:nvPr>
            <p:ph sz="quarter" idx="10"/>
          </p:nvPr>
        </p:nvSpPr>
        <p:spPr>
          <a:xfrm>
            <a:off x="1000800" y="2134800"/>
            <a:ext cx="7887600" cy="265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5F5F5F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smtClean="0"/>
              <a:t>Klik om de modelstijlen te bewerken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leeg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11"/>
          <p:cNvSpPr>
            <a:spLocks noGrp="1"/>
          </p:cNvSpPr>
          <p:nvPr>
            <p:ph sz="quarter" idx="10"/>
          </p:nvPr>
        </p:nvSpPr>
        <p:spPr>
          <a:xfrm>
            <a:off x="1000800" y="2134800"/>
            <a:ext cx="7887600" cy="26568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aseline="0">
                <a:solidFill>
                  <a:srgbClr val="5F5F5F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l-NL" smtClean="0"/>
              <a:t>Klik om de modelstijlen te bewerken</a:t>
            </a:r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ui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225"/>
            <a:ext cx="9144000" cy="4029456"/>
          </a:xfrm>
          <a:prstGeom prst="rect">
            <a:avLst/>
          </a:prstGeom>
        </p:spPr>
      </p:pic>
      <p:sp>
        <p:nvSpPr>
          <p:cNvPr id="12" name="Rechthoek 11"/>
          <p:cNvSpPr/>
          <p:nvPr userDrawn="1"/>
        </p:nvSpPr>
        <p:spPr>
          <a:xfrm>
            <a:off x="0" y="0"/>
            <a:ext cx="9144000" cy="11062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Afbeelding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5898" y="2883685"/>
            <a:ext cx="6310203" cy="250974"/>
          </a:xfrm>
          <a:prstGeom prst="rect">
            <a:avLst/>
          </a:prstGeom>
          <a:effectLst>
            <a:reflection stA="67000" endPos="88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96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" y="1108734"/>
            <a:ext cx="9144000" cy="4032250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" y="1112403"/>
            <a:ext cx="9132841" cy="424930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410" y="1110812"/>
            <a:ext cx="9143295" cy="403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4" y="1112401"/>
            <a:ext cx="9146090" cy="403110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" y="1089983"/>
            <a:ext cx="9149006" cy="405351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" y="1112400"/>
            <a:ext cx="9137678" cy="4023117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" y="1112403"/>
            <a:ext cx="9133907" cy="4031098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" y="1112406"/>
            <a:ext cx="9133898" cy="4031094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 userDrawn="1"/>
        </p:nvPicPr>
        <p:blipFill rotWithShape="1">
          <a:blip r:embed="rId3"/>
          <a:srcRect l="2627" t="26099" r="2139"/>
          <a:stretch/>
        </p:blipFill>
        <p:spPr>
          <a:xfrm>
            <a:off x="5305250" y="0"/>
            <a:ext cx="3574082" cy="2927016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3644" y="191334"/>
            <a:ext cx="1446545" cy="78545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518800" y="324000"/>
            <a:ext cx="3351600" cy="25308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b="1" i="0" cap="all" baseline="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92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50" r:id="rId10"/>
    <p:sldLayoutId id="2147483668" r:id="rId11"/>
    <p:sldLayoutId id="2147483670" r:id="rId12"/>
    <p:sldLayoutId id="2147483671" r:id="rId13"/>
    <p:sldLayoutId id="2147483669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thblog.com/blog/archives/2015/07/getting-landsat-8-imagery-google-earth.html" TargetMode="External"/><Relationship Id="rId2" Type="http://schemas.openxmlformats.org/officeDocument/2006/relationships/hyperlink" Target="https://www.usgs.gov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udemy.com/" TargetMode="External"/><Relationship Id="rId5" Type="http://schemas.openxmlformats.org/officeDocument/2006/relationships/hyperlink" Target="https://www.pyimagesearch.com/2015/03/23/sliding-windows-for-object-detection-with-python-and-opencv/" TargetMode="External"/><Relationship Id="rId4" Type="http://schemas.openxmlformats.org/officeDocument/2006/relationships/hyperlink" Target="https://www.youtube.com/watch?v=hbL_FTEZSy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MeetUP</a:t>
            </a:r>
            <a:r>
              <a:rPr lang="nl-NL" dirty="0"/>
              <a:t/>
            </a:r>
            <a:br>
              <a:rPr lang="nl-NL" dirty="0"/>
            </a:br>
            <a:r>
              <a:rPr lang="nl-NL" dirty="0"/>
              <a:t>image </a:t>
            </a:r>
            <a:r>
              <a:rPr lang="nl-NL" dirty="0" err="1"/>
              <a:t>recognition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332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JL-RECHTS 3"/>
          <p:cNvSpPr/>
          <p:nvPr/>
        </p:nvSpPr>
        <p:spPr>
          <a:xfrm>
            <a:off x="4043252" y="2055976"/>
            <a:ext cx="1331168" cy="1219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780" y="1276297"/>
            <a:ext cx="2869146" cy="2154108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5894177" y="3699078"/>
            <a:ext cx="199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Wat is Land en wat is water ?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3" y="1754153"/>
            <a:ext cx="2904153" cy="2904153"/>
          </a:xfrm>
          <a:prstGeom prst="rect">
            <a:avLst/>
          </a:prstGeom>
        </p:spPr>
      </p:pic>
      <p:sp>
        <p:nvSpPr>
          <p:cNvPr id="10" name="Titel 7"/>
          <p:cNvSpPr txBox="1">
            <a:spLocks/>
          </p:cNvSpPr>
          <p:nvPr/>
        </p:nvSpPr>
        <p:spPr>
          <a:xfrm>
            <a:off x="2202000" y="329804"/>
            <a:ext cx="6344841" cy="691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Herkennen van Land en Water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1191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7"/>
          <p:cNvSpPr txBox="1">
            <a:spLocks/>
          </p:cNvSpPr>
          <p:nvPr/>
        </p:nvSpPr>
        <p:spPr>
          <a:xfrm>
            <a:off x="2202000" y="329804"/>
            <a:ext cx="6344841" cy="691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Links/Info</a:t>
            </a:r>
            <a:endParaRPr lang="nl-NL" dirty="0"/>
          </a:p>
        </p:txBody>
      </p:sp>
      <p:sp>
        <p:nvSpPr>
          <p:cNvPr id="2" name="Tekstvak 1"/>
          <p:cNvSpPr txBox="1"/>
          <p:nvPr/>
        </p:nvSpPr>
        <p:spPr>
          <a:xfrm>
            <a:off x="895739" y="1474237"/>
            <a:ext cx="712858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00" dirty="0" smtClean="0"/>
              <a:t>Satellietbeelden</a:t>
            </a:r>
            <a:endParaRPr lang="nl-NL" sz="1000" dirty="0" smtClean="0">
              <a:hlinkClick r:id="rId2"/>
            </a:endParaRPr>
          </a:p>
          <a:p>
            <a:endParaRPr lang="nl-NL" sz="1000" dirty="0" smtClean="0">
              <a:hlinkClick r:id="rId2"/>
            </a:endParaRPr>
          </a:p>
          <a:p>
            <a:r>
              <a:rPr lang="nl-NL" sz="1000" dirty="0" smtClean="0">
                <a:hlinkClick r:id="rId2"/>
              </a:rPr>
              <a:t>https</a:t>
            </a:r>
            <a:r>
              <a:rPr lang="nl-NL" sz="1000" dirty="0">
                <a:hlinkClick r:id="rId2"/>
              </a:rPr>
              <a:t>://www.gearthblog.com/blog/archives/2016/05/sentinel-vs-landsat-imagery.html</a:t>
            </a:r>
          </a:p>
          <a:p>
            <a:r>
              <a:rPr lang="nl-NL" sz="1000" dirty="0" smtClean="0">
                <a:hlinkClick r:id="rId2"/>
              </a:rPr>
              <a:t>https</a:t>
            </a:r>
            <a:r>
              <a:rPr lang="nl-NL" sz="1000" dirty="0">
                <a:hlinkClick r:id="rId2"/>
              </a:rPr>
              <a:t>://www.usgs.gov</a:t>
            </a:r>
            <a:r>
              <a:rPr lang="nl-NL" sz="1000" dirty="0" smtClean="0">
                <a:hlinkClick r:id="rId2"/>
              </a:rPr>
              <a:t>/</a:t>
            </a:r>
            <a:endParaRPr lang="nl-NL" sz="1000" dirty="0" smtClean="0"/>
          </a:p>
          <a:p>
            <a:r>
              <a:rPr lang="nl-NL" sz="1000" dirty="0">
                <a:hlinkClick r:id="rId3"/>
              </a:rPr>
              <a:t>https://</a:t>
            </a:r>
            <a:r>
              <a:rPr lang="nl-NL" sz="1000" dirty="0" smtClean="0">
                <a:hlinkClick r:id="rId3"/>
              </a:rPr>
              <a:t>www.gearthblog.com/blog/archives/2015/07/getting-landsat-8-imagery-google-earth.html</a:t>
            </a:r>
            <a:endParaRPr lang="nl-NL" sz="1000" dirty="0" smtClean="0"/>
          </a:p>
          <a:p>
            <a:endParaRPr lang="nl-NL" sz="1000" dirty="0"/>
          </a:p>
          <a:p>
            <a:r>
              <a:rPr lang="nl-NL" sz="1000" dirty="0" smtClean="0"/>
              <a:t>Python</a:t>
            </a:r>
          </a:p>
          <a:p>
            <a:endParaRPr lang="nl-NL" sz="1000" dirty="0" smtClean="0"/>
          </a:p>
          <a:p>
            <a:r>
              <a:rPr lang="nl-NL" sz="1000" dirty="0"/>
              <a:t>http://</a:t>
            </a:r>
            <a:r>
              <a:rPr lang="nl-NL" sz="1000" dirty="0" smtClean="0"/>
              <a:t>scikit-learn.org/stable/index.html</a:t>
            </a:r>
            <a:endParaRPr lang="nl-NL" sz="1000" dirty="0"/>
          </a:p>
          <a:p>
            <a:r>
              <a:rPr lang="nl-NL" sz="1000" dirty="0">
                <a:hlinkClick r:id="rId4"/>
              </a:rPr>
              <a:t>https://</a:t>
            </a:r>
            <a:r>
              <a:rPr lang="nl-NL" sz="1000" dirty="0" smtClean="0">
                <a:hlinkClick r:id="rId4"/>
              </a:rPr>
              <a:t>www.youtube.com/watch?v=hbL_FTEZSyY</a:t>
            </a:r>
            <a:endParaRPr lang="nl-NL" sz="1000" dirty="0" smtClean="0"/>
          </a:p>
          <a:p>
            <a:r>
              <a:rPr lang="nl-NL" sz="1000" dirty="0">
                <a:hlinkClick r:id="rId5"/>
              </a:rPr>
              <a:t>https://www.pyimagesearch.com/2015/03/23/sliding-windows-for-object-detection-with-python-and-opencv</a:t>
            </a:r>
            <a:r>
              <a:rPr lang="nl-NL" sz="1000" dirty="0" smtClean="0">
                <a:hlinkClick r:id="rId5"/>
              </a:rPr>
              <a:t>/</a:t>
            </a:r>
            <a:endParaRPr lang="nl-NL" sz="1000" dirty="0" smtClean="0"/>
          </a:p>
          <a:p>
            <a:endParaRPr lang="nl-NL" sz="1000" dirty="0"/>
          </a:p>
          <a:p>
            <a:r>
              <a:rPr lang="nl-NL" sz="1000" dirty="0" smtClean="0"/>
              <a:t>Cursussen</a:t>
            </a:r>
          </a:p>
          <a:p>
            <a:endParaRPr lang="nl-NL" sz="1000" dirty="0"/>
          </a:p>
          <a:p>
            <a:r>
              <a:rPr lang="nl-NL" sz="1000" dirty="0">
                <a:hlinkClick r:id="rId6"/>
              </a:rPr>
              <a:t>https://</a:t>
            </a:r>
            <a:r>
              <a:rPr lang="nl-NL" sz="1000" dirty="0" smtClean="0">
                <a:hlinkClick r:id="rId6"/>
              </a:rPr>
              <a:t>www.udemy.com/</a:t>
            </a:r>
            <a:endParaRPr lang="nl-NL" sz="1000" dirty="0" smtClean="0"/>
          </a:p>
          <a:p>
            <a:r>
              <a:rPr lang="nl-NL" sz="1000" dirty="0"/>
              <a:t>https://www.safaribooksonline.com/</a:t>
            </a:r>
            <a:endParaRPr lang="nl-NL" sz="1000" dirty="0" smtClean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39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7"/>
          <p:cNvSpPr txBox="1">
            <a:spLocks/>
          </p:cNvSpPr>
          <p:nvPr/>
        </p:nvSpPr>
        <p:spPr>
          <a:xfrm>
            <a:off x="2202000" y="329804"/>
            <a:ext cx="6344841" cy="691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Tips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5" y="1177906"/>
            <a:ext cx="6022161" cy="3561267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6652727" y="864444"/>
            <a:ext cx="2776116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Raster gegevens</a:t>
            </a:r>
          </a:p>
          <a:p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GeoTIFF</a:t>
            </a: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3 Banden met RGB kleuren</a:t>
            </a: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Geen data is 256</a:t>
            </a:r>
          </a:p>
          <a:p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 err="1">
                <a:solidFill>
                  <a:srgbClr val="5B9BD5"/>
                </a:solidFill>
                <a:latin typeface="Calibri" panose="020F0502020204030204" pitchFamily="34" charset="0"/>
              </a:rPr>
              <a:t>cellSize</a:t>
            </a:r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 0.1 meter</a:t>
            </a: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Grootte </a:t>
            </a:r>
            <a:r>
              <a:rPr lang="nl-NL" sz="1000" dirty="0" err="1">
                <a:solidFill>
                  <a:srgbClr val="5B9BD5"/>
                </a:solidFill>
                <a:latin typeface="Calibri" panose="020F0502020204030204" pitchFamily="34" charset="0"/>
              </a:rPr>
              <a:t>Grid</a:t>
            </a:r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/Raster 100 meter</a:t>
            </a:r>
          </a:p>
          <a:p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Sliding window</a:t>
            </a:r>
          </a:p>
          <a:p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WindowSize= </a:t>
            </a:r>
            <a:r>
              <a:rPr lang="nl-NL" sz="1000" dirty="0" smtClean="0">
                <a:solidFill>
                  <a:srgbClr val="5B9BD5"/>
                </a:solidFill>
                <a:latin typeface="Calibri" panose="020F0502020204030204" pitchFamily="34" charset="0"/>
              </a:rPr>
              <a:t>?</a:t>
            </a:r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 err="1">
                <a:solidFill>
                  <a:srgbClr val="5B9BD5"/>
                </a:solidFill>
                <a:latin typeface="Calibri" panose="020F0502020204030204" pitchFamily="34" charset="0"/>
              </a:rPr>
              <a:t>StepSize</a:t>
            </a:r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= </a:t>
            </a:r>
            <a:r>
              <a:rPr lang="nl-NL" sz="1000" dirty="0" smtClean="0">
                <a:solidFill>
                  <a:srgbClr val="5B9BD5"/>
                </a:solidFill>
                <a:latin typeface="Calibri" panose="020F0502020204030204" pitchFamily="34" charset="0"/>
              </a:rPr>
              <a:t>?</a:t>
            </a:r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endParaRPr lang="nl-NL" sz="1000" dirty="0">
              <a:solidFill>
                <a:srgbClr val="5B9BD5"/>
              </a:solidFill>
              <a:latin typeface="Calibri" panose="020F0502020204030204" pitchFamily="34" charset="0"/>
            </a:endParaRP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RD</a:t>
            </a: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XMIN 163400.0	XMAX 163500.0</a:t>
            </a:r>
          </a:p>
          <a:p>
            <a:r>
              <a:rPr lang="nl-NL" sz="1000" dirty="0">
                <a:solidFill>
                  <a:srgbClr val="5B9BD5"/>
                </a:solidFill>
                <a:latin typeface="Calibri" panose="020F0502020204030204" pitchFamily="34" charset="0"/>
              </a:rPr>
              <a:t>YMIN 563200.0	YMAX 563300.0</a:t>
            </a:r>
            <a:endParaRPr lang="nl-NL" sz="1000" dirty="0"/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58" y="3581022"/>
            <a:ext cx="3239639" cy="1460812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 rot="554795">
            <a:off x="6064898" y="4138294"/>
            <a:ext cx="2799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400" b="1" i="1" dirty="0" smtClean="0"/>
              <a:t>Labels kan je </a:t>
            </a:r>
          </a:p>
          <a:p>
            <a:pPr algn="ctr"/>
            <a:r>
              <a:rPr lang="nl-NL" sz="1400" b="1" i="1" dirty="0" smtClean="0"/>
              <a:t>maken m.b.v. BGT</a:t>
            </a:r>
            <a:endParaRPr lang="nl-NL" sz="1400" b="1" i="1" dirty="0"/>
          </a:p>
        </p:txBody>
      </p:sp>
    </p:spTree>
    <p:extLst>
      <p:ext uri="{BB962C8B-B14F-4D97-AF65-F5344CB8AC3E}">
        <p14:creationId xmlns:p14="http://schemas.microsoft.com/office/powerpoint/2010/main" val="197739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202000" y="329804"/>
            <a:ext cx="6344841" cy="691200"/>
          </a:xfrm>
        </p:spPr>
        <p:txBody>
          <a:bodyPr>
            <a:normAutofit fontScale="90000"/>
          </a:bodyPr>
          <a:lstStyle/>
          <a:p>
            <a:r>
              <a:rPr lang="nl-NL" dirty="0"/>
              <a:t>Toepassingsgebieden van uit Wetterskip </a:t>
            </a:r>
            <a:r>
              <a:rPr lang="nl-NL" dirty="0" err="1"/>
              <a:t>Fryslan</a:t>
            </a:r>
            <a:endParaRPr lang="nl-NL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1378987"/>
            <a:ext cx="3858208" cy="2893656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538792" y="4385597"/>
            <a:ext cx="27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i="1" dirty="0" smtClean="0"/>
              <a:t>Assets</a:t>
            </a:r>
            <a:endParaRPr lang="nl-NL" sz="3600" b="1" i="1" dirty="0"/>
          </a:p>
        </p:txBody>
      </p:sp>
      <p:sp>
        <p:nvSpPr>
          <p:cNvPr id="9" name="Tekstvak 8"/>
          <p:cNvSpPr txBox="1"/>
          <p:nvPr/>
        </p:nvSpPr>
        <p:spPr>
          <a:xfrm>
            <a:off x="5408733" y="4339431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Kunstwerken</a:t>
            </a:r>
            <a:endParaRPr lang="nl-NL" dirty="0"/>
          </a:p>
        </p:txBody>
      </p:sp>
      <p:sp>
        <p:nvSpPr>
          <p:cNvPr id="10" name="Tekstvak 9"/>
          <p:cNvSpPr txBox="1"/>
          <p:nvPr/>
        </p:nvSpPr>
        <p:spPr>
          <a:xfrm>
            <a:off x="1110886" y="4339431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Bekledingen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0" y="1524971"/>
            <a:ext cx="3080657" cy="23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3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202000" y="329804"/>
            <a:ext cx="6344841" cy="6912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Toepassingsgebieden van uit Wetterskip </a:t>
            </a:r>
            <a:r>
              <a:rPr lang="nl-NL" dirty="0" err="1" smtClean="0"/>
              <a:t>Fryslan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05" y="1287624"/>
            <a:ext cx="2942286" cy="2935255"/>
          </a:xfrm>
          <a:prstGeom prst="rect">
            <a:avLst/>
          </a:prstGeom>
        </p:spPr>
      </p:pic>
      <p:sp>
        <p:nvSpPr>
          <p:cNvPr id="11" name="Tekstvak 10"/>
          <p:cNvSpPr txBox="1"/>
          <p:nvPr/>
        </p:nvSpPr>
        <p:spPr>
          <a:xfrm>
            <a:off x="6025191" y="4454589"/>
            <a:ext cx="2799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i="1" dirty="0" smtClean="0"/>
              <a:t>GIS</a:t>
            </a:r>
            <a:endParaRPr lang="nl-NL" sz="3600" b="1" i="1" dirty="0"/>
          </a:p>
        </p:txBody>
      </p:sp>
      <p:sp>
        <p:nvSpPr>
          <p:cNvPr id="12" name="Tekstvak 11"/>
          <p:cNvSpPr txBox="1"/>
          <p:nvPr/>
        </p:nvSpPr>
        <p:spPr>
          <a:xfrm>
            <a:off x="574905" y="4317584"/>
            <a:ext cx="294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Luchtfoto’s/ Satellietbeelden</a:t>
            </a:r>
            <a:endParaRPr lang="nl-NL" dirty="0"/>
          </a:p>
        </p:txBody>
      </p:sp>
      <p:sp>
        <p:nvSpPr>
          <p:cNvPr id="13" name="Tekstvak 12"/>
          <p:cNvSpPr txBox="1"/>
          <p:nvPr/>
        </p:nvSpPr>
        <p:spPr>
          <a:xfrm>
            <a:off x="4770570" y="3661010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i="1" dirty="0" smtClean="0"/>
              <a:t>stereo-luchtfoto’s</a:t>
            </a:r>
            <a:endParaRPr lang="nl-NL" dirty="0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649" r="327" b="3815"/>
          <a:stretch/>
        </p:blipFill>
        <p:spPr>
          <a:xfrm>
            <a:off x="4231734" y="1091351"/>
            <a:ext cx="4592640" cy="23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202000" y="329804"/>
            <a:ext cx="6344841" cy="691200"/>
          </a:xfrm>
        </p:spPr>
        <p:txBody>
          <a:bodyPr>
            <a:normAutofit fontScale="90000"/>
          </a:bodyPr>
          <a:lstStyle/>
          <a:p>
            <a:r>
              <a:rPr lang="nl-NL" dirty="0" smtClean="0"/>
              <a:t>Toepassingsgebieden van uit Wetterskip </a:t>
            </a:r>
            <a:r>
              <a:rPr lang="nl-NL" dirty="0" err="1" smtClean="0"/>
              <a:t>Fryslan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77" y="1428459"/>
            <a:ext cx="4030461" cy="2110954"/>
          </a:xfrm>
          <a:prstGeom prst="rect">
            <a:avLst/>
          </a:prstGeom>
        </p:spPr>
      </p:pic>
      <p:pic>
        <p:nvPicPr>
          <p:cNvPr id="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46" y="1428459"/>
            <a:ext cx="3870159" cy="2872849"/>
          </a:xfrm>
          <a:prstGeom prst="rect">
            <a:avLst/>
          </a:prstGeom>
        </p:spPr>
      </p:pic>
      <p:sp>
        <p:nvSpPr>
          <p:cNvPr id="4" name="Tekstvak 3"/>
          <p:cNvSpPr txBox="1"/>
          <p:nvPr/>
        </p:nvSpPr>
        <p:spPr>
          <a:xfrm>
            <a:off x="321077" y="3841207"/>
            <a:ext cx="2799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 i="1" dirty="0" smtClean="0"/>
              <a:t>Flora en Fauna</a:t>
            </a:r>
            <a:endParaRPr lang="nl-NL" sz="3600" b="1" i="1" dirty="0"/>
          </a:p>
        </p:txBody>
      </p:sp>
      <p:sp>
        <p:nvSpPr>
          <p:cNvPr id="7" name="Tekstvak 6"/>
          <p:cNvSpPr txBox="1"/>
          <p:nvPr/>
        </p:nvSpPr>
        <p:spPr>
          <a:xfrm>
            <a:off x="5408733" y="4339431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/>
              <a:t>Diatomeeën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936715" y="3584453"/>
            <a:ext cx="2799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/>
              <a:t>Veldbloemen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37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7"/>
          <p:cNvSpPr txBox="1">
            <a:spLocks/>
          </p:cNvSpPr>
          <p:nvPr/>
        </p:nvSpPr>
        <p:spPr>
          <a:xfrm>
            <a:off x="2202000" y="329804"/>
            <a:ext cx="6344841" cy="691200"/>
          </a:xfrm>
          <a:prstGeom prst="rect">
            <a:avLst/>
          </a:prstGeom>
        </p:spPr>
        <p:txBody>
          <a:bodyPr>
            <a:normAutofit fontScale="3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Huiswerk</a:t>
            </a:r>
          </a:p>
          <a:p>
            <a:r>
              <a:rPr lang="nl-NL" dirty="0" smtClean="0"/>
              <a:t>Welke mogelijkheden zie jij in je eigen organisatie</a:t>
            </a:r>
          </a:p>
          <a:p>
            <a:r>
              <a:rPr lang="nl-NL" dirty="0" smtClean="0"/>
              <a:t>Voor </a:t>
            </a:r>
            <a:r>
              <a:rPr lang="nl-NL" dirty="0"/>
              <a:t>image </a:t>
            </a:r>
            <a:r>
              <a:rPr lang="nl-NL" dirty="0" err="1"/>
              <a:t>recognition</a:t>
            </a:r>
            <a:endParaRPr lang="nl-NL" dirty="0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98" y="1295325"/>
            <a:ext cx="3333750" cy="2305050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5134" r="-6122" b="8379"/>
          <a:stretch/>
        </p:blipFill>
        <p:spPr>
          <a:xfrm>
            <a:off x="4655976" y="1721234"/>
            <a:ext cx="3962400" cy="2514864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 rot="21385563">
            <a:off x="1439683" y="1539909"/>
            <a:ext cx="1798381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Digitale </a:t>
            </a:r>
            <a:r>
              <a:rPr lang="nl-NL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facuur</a:t>
            </a:r>
            <a:r>
              <a:rPr lang="nl-NL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verwerking</a:t>
            </a:r>
          </a:p>
          <a:p>
            <a:pPr algn="ctr"/>
            <a:endParaRPr lang="nl-NL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Bedrijf logo’s</a:t>
            </a:r>
            <a:endParaRPr lang="nl-NL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nl-NL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nl-NL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Wetterskip</a:t>
            </a:r>
          </a:p>
          <a:p>
            <a:pPr algn="ctr"/>
            <a:r>
              <a:rPr lang="nl-NL" sz="1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nl-NL" sz="16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Fryslan</a:t>
            </a:r>
            <a:endParaRPr lang="nl-NL" sz="1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842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Onze </a:t>
            </a:r>
            <a:br>
              <a:rPr lang="nl-NL" dirty="0" smtClean="0"/>
            </a:br>
            <a:r>
              <a:rPr lang="nl-NL" dirty="0" smtClean="0"/>
              <a:t>Uitdaging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924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202000" y="329804"/>
            <a:ext cx="6344841" cy="691200"/>
          </a:xfrm>
        </p:spPr>
        <p:txBody>
          <a:bodyPr>
            <a:normAutofit/>
          </a:bodyPr>
          <a:lstStyle/>
          <a:p>
            <a:r>
              <a:rPr lang="nl-NL" dirty="0" smtClean="0"/>
              <a:t>Herkennen </a:t>
            </a:r>
            <a:r>
              <a:rPr lang="nl-NL" dirty="0"/>
              <a:t>van </a:t>
            </a:r>
            <a:r>
              <a:rPr lang="nl-NL" dirty="0" smtClean="0"/>
              <a:t>Diatomeeën</a:t>
            </a:r>
            <a:endParaRPr lang="nl-NL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23" y="1169639"/>
            <a:ext cx="4715533" cy="2667372"/>
          </a:xfrm>
          <a:prstGeom prst="rect">
            <a:avLst/>
          </a:prstGeom>
        </p:spPr>
      </p:pic>
      <p:sp>
        <p:nvSpPr>
          <p:cNvPr id="3" name="Rechthoek 2"/>
          <p:cNvSpPr/>
          <p:nvPr/>
        </p:nvSpPr>
        <p:spPr>
          <a:xfrm>
            <a:off x="142837" y="3985646"/>
            <a:ext cx="6301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/>
              <a:t>https://nl.wikipedia.org/wiki/Diatomee%C3%ABn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420" y="1239925"/>
            <a:ext cx="3023797" cy="2244588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751" y="2644431"/>
            <a:ext cx="2789163" cy="207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0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2202000" y="329804"/>
            <a:ext cx="6344841" cy="691200"/>
          </a:xfrm>
        </p:spPr>
        <p:txBody>
          <a:bodyPr>
            <a:normAutofit/>
          </a:bodyPr>
          <a:lstStyle/>
          <a:p>
            <a:r>
              <a:rPr lang="nl-NL" dirty="0" smtClean="0"/>
              <a:t>Herkennen </a:t>
            </a:r>
            <a:r>
              <a:rPr lang="nl-NL" dirty="0"/>
              <a:t>van </a:t>
            </a:r>
            <a:r>
              <a:rPr lang="nl-NL" dirty="0" smtClean="0"/>
              <a:t>Diatomeeën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5" y="1255063"/>
            <a:ext cx="4071723" cy="3030019"/>
          </a:xfrm>
          <a:prstGeom prst="rect">
            <a:avLst/>
          </a:prstGeom>
        </p:spPr>
      </p:pic>
      <p:sp>
        <p:nvSpPr>
          <p:cNvPr id="7" name="Rechthoek 6"/>
          <p:cNvSpPr/>
          <p:nvPr/>
        </p:nvSpPr>
        <p:spPr>
          <a:xfrm>
            <a:off x="421248" y="4334475"/>
            <a:ext cx="2491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diatomeeen</a:t>
            </a:r>
            <a:r>
              <a:rPr lang="nl-NL" dirty="0"/>
              <a:t> soorten.xlsx</a:t>
            </a:r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01" y="1255063"/>
            <a:ext cx="3982276" cy="3016120"/>
          </a:xfrm>
          <a:prstGeom prst="rect">
            <a:avLst/>
          </a:prstGeom>
        </p:spPr>
      </p:pic>
      <p:sp>
        <p:nvSpPr>
          <p:cNvPr id="10" name="Rechthoek 9"/>
          <p:cNvSpPr/>
          <p:nvPr/>
        </p:nvSpPr>
        <p:spPr>
          <a:xfrm>
            <a:off x="4363616" y="43437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https://github.com/KennisnetwerkDataScience/Image-recognition</a:t>
            </a:r>
          </a:p>
        </p:txBody>
      </p:sp>
    </p:spTree>
    <p:extLst>
      <p:ext uri="{BB962C8B-B14F-4D97-AF65-F5344CB8AC3E}">
        <p14:creationId xmlns:p14="http://schemas.microsoft.com/office/powerpoint/2010/main" val="31781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sz="2400" dirty="0" smtClean="0"/>
              <a:t>Alternatief opdracht</a:t>
            </a:r>
            <a:br>
              <a:rPr lang="nl-NL" sz="2400" dirty="0" smtClean="0"/>
            </a:br>
            <a:r>
              <a:rPr lang="nl-NL" sz="2400" dirty="0" smtClean="0"/>
              <a:t>Herkennen van water en land in Luchtfoto’s en </a:t>
            </a:r>
            <a:r>
              <a:rPr lang="nl-NL" sz="2400" dirty="0" smtClean="0"/>
              <a:t>Satellietbeelden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4442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lank.potx" id="{A0DCF6DE-E36E-435D-8287-62B04BFC7F2E}" vid="{F5120B70-48DB-4507-A2D8-3359288AB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427</TotalTime>
  <Words>149</Words>
  <Application>Microsoft Office PowerPoint</Application>
  <PresentationFormat>Diavoorstelling (16:9)</PresentationFormat>
  <Paragraphs>70</Paragraphs>
  <Slides>12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Office-thema</vt:lpstr>
      <vt:lpstr>MeetUP image recognition</vt:lpstr>
      <vt:lpstr>Toepassingsgebieden van uit Wetterskip Fryslan</vt:lpstr>
      <vt:lpstr>Toepassingsgebieden van uit Wetterskip Fryslan</vt:lpstr>
      <vt:lpstr>Toepassingsgebieden van uit Wetterskip Fryslan</vt:lpstr>
      <vt:lpstr>PowerPoint-presentatie</vt:lpstr>
      <vt:lpstr>Onze  Uitdaging</vt:lpstr>
      <vt:lpstr>Herkennen van Diatomeeën</vt:lpstr>
      <vt:lpstr>Herkennen van Diatomeeën</vt:lpstr>
      <vt:lpstr>Alternatief opdracht Herkennen van water en land in Luchtfoto’s en Satellietbeelden</vt:lpstr>
      <vt:lpstr>PowerPoint-presentatie</vt:lpstr>
      <vt:lpstr>PowerPoint-presentatie</vt:lpstr>
      <vt:lpstr>PowerPoint-presentatie</vt:lpstr>
    </vt:vector>
  </TitlesOfParts>
  <Company>Wetterskip Fryslân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Case</dc:title>
  <dc:creator>Marcel Adema</dc:creator>
  <cp:lastModifiedBy>Marcel Adema</cp:lastModifiedBy>
  <cp:revision>24</cp:revision>
  <dcterms:created xsi:type="dcterms:W3CDTF">2018-03-23T08:58:47Z</dcterms:created>
  <dcterms:modified xsi:type="dcterms:W3CDTF">2018-03-24T14:41:20Z</dcterms:modified>
</cp:coreProperties>
</file>